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46"/>
  </p:notesMasterIdLst>
  <p:sldIdLst>
    <p:sldId id="282" r:id="rId2"/>
    <p:sldId id="283" r:id="rId3"/>
    <p:sldId id="260" r:id="rId4"/>
    <p:sldId id="259" r:id="rId5"/>
    <p:sldId id="258" r:id="rId6"/>
    <p:sldId id="285" r:id="rId7"/>
    <p:sldId id="298" r:id="rId8"/>
    <p:sldId id="284" r:id="rId9"/>
    <p:sldId id="286" r:id="rId10"/>
    <p:sldId id="287" r:id="rId11"/>
    <p:sldId id="288" r:id="rId12"/>
    <p:sldId id="261" r:id="rId13"/>
    <p:sldId id="292" r:id="rId14"/>
    <p:sldId id="293" r:id="rId15"/>
    <p:sldId id="294" r:id="rId16"/>
    <p:sldId id="295" r:id="rId17"/>
    <p:sldId id="262" r:id="rId18"/>
    <p:sldId id="263" r:id="rId19"/>
    <p:sldId id="264" r:id="rId20"/>
    <p:sldId id="266" r:id="rId21"/>
    <p:sldId id="297" r:id="rId22"/>
    <p:sldId id="289" r:id="rId23"/>
    <p:sldId id="290" r:id="rId24"/>
    <p:sldId id="296" r:id="rId25"/>
    <p:sldId id="299" r:id="rId26"/>
    <p:sldId id="300" r:id="rId27"/>
    <p:sldId id="301" r:id="rId28"/>
    <p:sldId id="312" r:id="rId29"/>
    <p:sldId id="302" r:id="rId30"/>
    <p:sldId id="303" r:id="rId31"/>
    <p:sldId id="274" r:id="rId32"/>
    <p:sldId id="304" r:id="rId33"/>
    <p:sldId id="305" r:id="rId34"/>
    <p:sldId id="306" r:id="rId35"/>
    <p:sldId id="307" r:id="rId36"/>
    <p:sldId id="313" r:id="rId37"/>
    <p:sldId id="277" r:id="rId38"/>
    <p:sldId id="308" r:id="rId39"/>
    <p:sldId id="309" r:id="rId40"/>
    <p:sldId id="310" r:id="rId41"/>
    <p:sldId id="311" r:id="rId42"/>
    <p:sldId id="279" r:id="rId43"/>
    <p:sldId id="280" r:id="rId44"/>
    <p:sldId id="281" r:id="rId45"/>
  </p:sldIdLst>
  <p:sldSz cx="9144000" cy="5143500" type="screen16x9"/>
  <p:notesSz cx="6858000" cy="9144000"/>
  <p:embeddedFontLst>
    <p:embeddedFont>
      <p:font typeface="Raleway Medium" panose="020B0003030101060003" pitchFamily="34" charset="0"/>
      <p:regular r:id="rId47"/>
    </p:embeddedFont>
    <p:embeddedFont>
      <p:font typeface="Cambria Math" panose="02040503050406030204" pitchFamily="18" charset="0"/>
      <p:regular r:id="rId48"/>
    </p:embeddedFont>
    <p:embeddedFont>
      <p:font typeface="Raleway" panose="020B0003030101060003" pitchFamily="34" charset="0"/>
      <p:regular r:id="rId49"/>
    </p:embeddedFont>
    <p:embeddedFont>
      <p:font typeface="Raleway SemiBold" panose="020B0604020202020204" charset="0"/>
      <p:regular r:id="rId50"/>
      <p:bold r:id="rId51"/>
      <p:italic r:id="rId52"/>
      <p:boldItalic r:id="rId53"/>
    </p:embeddedFont>
    <p:embeddedFont>
      <p:font typeface="Lato" panose="020F0502020204030203" pitchFamily="3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02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3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3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4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16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0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2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2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84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0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21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8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09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155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8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6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824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60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820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74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1138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996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843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86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6617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8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16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9515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6873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035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8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9" name="Shape 176"/>
          <p:cNvSpPr txBox="1">
            <a:spLocks/>
          </p:cNvSpPr>
          <p:nvPr/>
        </p:nvSpPr>
        <p:spPr>
          <a:xfrm>
            <a:off x="728662" y="1178719"/>
            <a:ext cx="707152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Design and Implementation of a Wireless Fall Detection Network Prototype using MEMS sensors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Shape 177"/>
          <p:cNvSpPr txBox="1">
            <a:spLocks/>
          </p:cNvSpPr>
          <p:nvPr/>
        </p:nvSpPr>
        <p:spPr>
          <a:xfrm>
            <a:off x="728661" y="2776691"/>
            <a:ext cx="707152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b="1" dirty="0" err="1" smtClean="0">
                <a:solidFill>
                  <a:schemeClr val="bg2"/>
                </a:solidFill>
              </a:rPr>
              <a:t>Ho</a:t>
            </a:r>
            <a:r>
              <a:rPr lang="en-GB" sz="1800" b="1" dirty="0" smtClean="0">
                <a:solidFill>
                  <a:schemeClr val="bg2"/>
                </a:solidFill>
              </a:rPr>
              <a:t> Ngoc Khang Minh 	-       Matriculation number: 1148602</a:t>
            </a:r>
          </a:p>
          <a:p>
            <a:pPr marL="0" indent="0">
              <a:buFont typeface="Lato"/>
              <a:buNone/>
            </a:pP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1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st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Prof.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r>
              <a:rPr lang="en-GB" sz="1400" b="1" dirty="0" err="1" smtClean="0">
                <a:solidFill>
                  <a:schemeClr val="bg2"/>
                </a:solidFill>
              </a:rPr>
              <a:t>Dr.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 Kira </a:t>
            </a:r>
            <a:r>
              <a:rPr lang="en-GB" sz="1400" b="1" dirty="0" err="1" smtClean="0">
                <a:solidFill>
                  <a:schemeClr val="bg2"/>
                </a:solidFill>
              </a:rPr>
              <a:t>Kastell</a:t>
            </a: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2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nd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Dipl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. Mohammad Reza </a:t>
            </a:r>
            <a:r>
              <a:rPr lang="en-GB" sz="1400" b="1" dirty="0" err="1" smtClean="0">
                <a:solidFill>
                  <a:schemeClr val="bg2"/>
                </a:solidFill>
              </a:rPr>
              <a:t>Mansooji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endParaRPr lang="en-GB" sz="1400" b="1" dirty="0">
              <a:solidFill>
                <a:schemeClr val="bg2"/>
              </a:solidFill>
            </a:endParaRPr>
          </a:p>
        </p:txBody>
      </p:sp>
      <p:sp>
        <p:nvSpPr>
          <p:cNvPr id="12" name="Shape 177"/>
          <p:cNvSpPr txBox="1">
            <a:spLocks/>
          </p:cNvSpPr>
          <p:nvPr/>
        </p:nvSpPr>
        <p:spPr>
          <a:xfrm>
            <a:off x="3174112" y="4676051"/>
            <a:ext cx="309800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Frankfurt am Main, September 2018</a:t>
            </a:r>
            <a:endParaRPr lang="en-GB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Qiang</a:t>
            </a:r>
            <a:r>
              <a:rPr lang="en-US" sz="1600" dirty="0" smtClean="0">
                <a:solidFill>
                  <a:schemeClr val="bg2"/>
                </a:solidFill>
              </a:rPr>
              <a:t> Li and colleagues	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Including one gyroscope and one accelerometer</a:t>
            </a:r>
            <a:endParaRPr lang="en-US" sz="1600" dirty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Combines </a:t>
            </a:r>
            <a:r>
              <a:rPr lang="en-US" sz="1600" dirty="0" smtClean="0">
                <a:solidFill>
                  <a:schemeClr val="bg2"/>
                </a:solidFill>
              </a:rPr>
              <a:t>data from both sensor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Difficulty in differentiate jumping into bed and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f</a:t>
            </a:r>
            <a:r>
              <a:rPr lang="en-US" sz="1600" i="1" dirty="0" smtClean="0">
                <a:solidFill>
                  <a:schemeClr val="bg2"/>
                </a:solidFill>
              </a:rPr>
              <a:t>alling against a wall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5140" y="442351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3. Tempo 3.0 sensor </a:t>
            </a:r>
            <a:r>
              <a:rPr lang="en-US" sz="1400" dirty="0" smtClean="0">
                <a:solidFill>
                  <a:schemeClr val="bg2"/>
                </a:solidFill>
              </a:rPr>
              <a:t>node [3]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83" y="2092991"/>
            <a:ext cx="2644369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Binh</a:t>
            </a:r>
            <a:r>
              <a:rPr lang="en-US" sz="1600" dirty="0" smtClean="0">
                <a:solidFill>
                  <a:schemeClr val="bg2"/>
                </a:solidFill>
              </a:rPr>
              <a:t> Nguyen &amp; </a:t>
            </a:r>
            <a:r>
              <a:rPr lang="en-US" sz="1600" dirty="0" err="1" smtClean="0">
                <a:solidFill>
                  <a:schemeClr val="bg2"/>
                </a:solidFill>
              </a:rPr>
              <a:t>Tomkun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</a:t>
            </a:r>
            <a:r>
              <a:rPr lang="en-US" sz="1600" dirty="0" smtClean="0">
                <a:solidFill>
                  <a:schemeClr val="bg2"/>
                </a:solidFill>
              </a:rPr>
              <a:t>Use </a:t>
            </a:r>
            <a:r>
              <a:rPr lang="en-US" sz="1600" dirty="0" smtClean="0">
                <a:solidFill>
                  <a:schemeClr val="bg2"/>
                </a:solidFill>
              </a:rPr>
              <a:t>only one accelerometer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Automatically call 911 when detecting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a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Visual LED indicator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Some action cannot be distinguished by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p</a:t>
            </a:r>
            <a:r>
              <a:rPr lang="en-US" sz="1600" i="1" dirty="0" smtClean="0">
                <a:solidFill>
                  <a:schemeClr val="bg2"/>
                </a:solidFill>
              </a:rPr>
              <a:t>ropose algorithm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3083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4. Product of </a:t>
            </a:r>
            <a:r>
              <a:rPr lang="en-US" sz="1400" dirty="0" err="1" smtClean="0">
                <a:solidFill>
                  <a:schemeClr val="bg2"/>
                </a:solidFill>
              </a:rPr>
              <a:t>Binh</a:t>
            </a:r>
            <a:r>
              <a:rPr lang="en-US" sz="1400" dirty="0" smtClean="0">
                <a:solidFill>
                  <a:schemeClr val="bg2"/>
                </a:solidFill>
              </a:rPr>
              <a:t> Nguyen’s </a:t>
            </a:r>
            <a:r>
              <a:rPr lang="en-US" sz="1400" dirty="0" smtClean="0">
                <a:solidFill>
                  <a:schemeClr val="bg2"/>
                </a:solidFill>
              </a:rPr>
              <a:t>group [4]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1" y="1833888"/>
            <a:ext cx="344453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27650" y="567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objective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1771514" y="1495875"/>
            <a:ext cx="7236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a falling detection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network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1771514" y="3137483"/>
            <a:ext cx="6856412" cy="105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Sending alert signal to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care-givers by email 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324590" y="171439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324590" y="3312856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40099" y="615925"/>
            <a:ext cx="71680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Methodology &amp; Algorithm</a:t>
            </a:r>
            <a:endParaRPr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Shape 280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Acceleration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where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x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Y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</a:t>
                </a:r>
                <a:r>
                  <a:rPr lang="en-US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A</a:t>
                </a:r>
                <a:r>
                  <a:rPr lang="en-US" baseline="-25000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z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acceleration in three directions</a:t>
                </a:r>
                <a:endParaRPr lang="en-US" sz="12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Angular </a:t>
                </a: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Velocity</a:t>
                </a: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101600" lvl="0">
                  <a:buSzPts val="2000"/>
                </a:pP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</m:t>
                    </m:r>
                  </m:oMath>
                </a14:m>
                <a:r>
                  <a:rPr lang="en-US" dirty="0">
                    <a:sym typeface="Raleway Semi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angular velocity in three direction</a:t>
                </a:r>
                <a:endParaRPr lang="en-US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</p:txBody>
          </p:sp>
        </mc:Choice>
        <mc:Fallback xmlns="">
          <p:sp>
            <p:nvSpPr>
              <p:cNvPr id="280" name="Shape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976" y="1766418"/>
            <a:ext cx="3622275" cy="6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r="17750" b="55154"/>
          <a:stretch/>
        </p:blipFill>
        <p:spPr>
          <a:xfrm>
            <a:off x="2435419" y="3238422"/>
            <a:ext cx="3329587" cy="6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7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Shape 289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Lower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(LFT):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minima for the </a:t>
                </a:r>
                <a:r>
                  <a:rPr lang="en-GB" sz="1800" dirty="0" err="1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 resultant of each recorded activity are referred to as the signal lower peak values (LPVs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). 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Upper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(UFT):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maxima for the </a:t>
                </a:r>
                <a:r>
                  <a:rPr lang="en-GB" sz="1800" dirty="0" err="1" smtClean="0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𝜔</m:t>
                    </m:r>
                  </m:oMath>
                </a14:m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resultant of each recorded activity are referred to as the signal upper peak values (UPVs)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9" name="Shape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985200" y="17139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3 Threshold Types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LFT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lower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dirty="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      </a:t>
            </a: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Gyro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angular velocity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4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49850"/>
            <a:ext cx="3443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*Nominated </a:t>
            </a:r>
            <a:r>
              <a:rPr lang="en-GB" dirty="0"/>
              <a:t>by </a:t>
            </a:r>
            <a:r>
              <a:rPr lang="en-GB" dirty="0" err="1"/>
              <a:t>Quoc</a:t>
            </a:r>
            <a:r>
              <a:rPr lang="en-GB" dirty="0"/>
              <a:t> T. Huynh et. al. </a:t>
            </a:r>
            <a:r>
              <a:rPr lang="en-GB" dirty="0" smtClean="0"/>
              <a:t>[7]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6" y="-49"/>
            <a:ext cx="2341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SYSTEM OVERVIEW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SENSORS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849825" y="1546287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5" y="2058363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1"/>
          <p:cNvSpPr txBox="1"/>
          <p:nvPr/>
        </p:nvSpPr>
        <p:spPr>
          <a:xfrm>
            <a:off x="849825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SzPts val="2000"/>
              <a:buFont typeface="Raleway SemiBold"/>
              <a:buChar char="●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Inertia Measurement Unit (IMU)  - 	MPU6050</a:t>
            </a: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lang="en-US" sz="20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full-scale range of ±2g, ±4g, ±8g, </a:t>
            </a: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±16g.</a:t>
            </a:r>
          </a:p>
          <a:p>
            <a:pPr marL="914400" lvl="0" indent="457200"/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	       	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full-scale range of ±250, ±500, ±1000, </a:t>
            </a:r>
          </a:p>
          <a:p>
            <a:pPr marL="914400" lvl="0" indent="457200">
              <a:lnSpc>
                <a:spcPct val="115000"/>
              </a:lnSpc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±2000 °/sec (</a:t>
            </a:r>
            <a:r>
              <a:rPr lang="en-US" sz="1600" dirty="0" err="1">
                <a:latin typeface="Raleway"/>
                <a:ea typeface="Raleway"/>
                <a:cs typeface="Raleway"/>
                <a:sym typeface="Raleway"/>
              </a:rPr>
              <a:t>dps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125108" y="394203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</a:t>
            </a:r>
            <a:r>
              <a:rPr lang="en-US" sz="1400" dirty="0" smtClean="0">
                <a:solidFill>
                  <a:schemeClr val="bg2"/>
                </a:solidFill>
              </a:rPr>
              <a:t>sensor [5]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DATA FUSION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78400" y="13605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Sensors Characteristics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Sensitive with any sudden small 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Data is reliable in long term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Drift over time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Give accurate information, not affected by 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	 </a:t>
            </a:r>
            <a:r>
              <a:rPr lang="en-GB" sz="1600" dirty="0" smtClean="0">
                <a:latin typeface="Raleway Medium"/>
                <a:ea typeface="Raleway Medium"/>
                <a:cs typeface="Raleway Medium"/>
                <a:sym typeface="Raleway Medium"/>
              </a:rPr>
              <a:t>        external </a:t>
            </a: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550" y="2590275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249466" y="42931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33038" y="612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63957" y="1166995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Introduction to falls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Causes and </a:t>
            </a:r>
            <a:r>
              <a:rPr lang="en-GB" sz="1800" dirty="0" smtClean="0">
                <a:solidFill>
                  <a:srgbClr val="000000"/>
                </a:solidFill>
              </a:rPr>
              <a:t>Consequences </a:t>
            </a:r>
            <a:r>
              <a:rPr lang="en-GB" sz="1800" dirty="0" smtClean="0">
                <a:solidFill>
                  <a:srgbClr val="000000"/>
                </a:solidFill>
              </a:rPr>
              <a:t>of falls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Literature Review</a:t>
            </a:r>
          </a:p>
          <a:p>
            <a:pPr indent="-342900" algn="just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Objectives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Methodology and Algorithm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System </a:t>
            </a:r>
            <a:r>
              <a:rPr lang="en-GB" sz="1800" dirty="0" err="1" smtClean="0">
                <a:solidFill>
                  <a:srgbClr val="000000"/>
                </a:solidFill>
              </a:rPr>
              <a:t>Intergration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Data </a:t>
            </a:r>
            <a:r>
              <a:rPr lang="en-GB" sz="1800" dirty="0" smtClean="0">
                <a:solidFill>
                  <a:srgbClr val="000000"/>
                </a:solidFill>
              </a:rPr>
              <a:t>Collection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Result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Discussion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MICRO-CONTROLER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ESP8266EX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L106 32-bit RISC processor 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Maximum clock speed 160Mhz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Supports GPIO, UART, I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2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C, ADC, etc.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- 50kB RAM and 16MB SPI flash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332419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</a:t>
            </a:r>
            <a:r>
              <a:rPr lang="en-US" sz="1400" dirty="0" smtClean="0">
                <a:solidFill>
                  <a:schemeClr val="bg2"/>
                </a:solidFill>
              </a:rPr>
              <a:t>ESP8266EX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57" y="1877927"/>
            <a:ext cx="4876800" cy="2743200"/>
          </a:xfrm>
          <a:prstGeom prst="rect">
            <a:avLst/>
          </a:prstGeom>
        </p:spPr>
      </p:pic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POWER SUPPLY 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870057" y="1309515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 Power Supply Shield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Compitable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with ESP8266 board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Provide 5V power supply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Support Lithium Battery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Allow battery charging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542839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6. ESP8266 power shield 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43"/>
              <p:cNvSpPr txBox="1"/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1800" dirty="0" smtClean="0">
                    <a:latin typeface="Raleway SemiBold"/>
                    <a:ea typeface="Raleway"/>
                    <a:cs typeface="Raleway"/>
                    <a:sym typeface="Raleway SemiBold"/>
                  </a:rPr>
                  <a:t>ESP8266EX</a:t>
                </a: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with </a:t>
                </a:r>
                <a:r>
                  <a:rPr lang="en-US" sz="1600" dirty="0" err="1" smtClean="0">
                    <a:latin typeface="Raleway"/>
                    <a:ea typeface="Raleway"/>
                    <a:cs typeface="Raleway"/>
                    <a:sym typeface="Raleway"/>
                  </a:rPr>
                  <a:t>intergrated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Wi-Fi module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Full 802.11 b/g/n WLAN MAC standard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Low power architecture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Only 20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  </m:t>
                    </m:r>
                  </m:oMath>
                </a14:m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in deep-sleep mode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Power consumption: 1mW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Support TCP protocol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endParaRPr lang="en-US" sz="2000" dirty="0" smtClean="0">
                  <a:latin typeface="Raleway SemiBold"/>
                  <a:ea typeface="Raleway"/>
                  <a:cs typeface="Raleway"/>
                  <a:sym typeface="Raleway SemiBold"/>
                </a:endParaRPr>
              </a:p>
            </p:txBody>
          </p:sp>
        </mc:Choice>
        <mc:Fallback xmlns="">
          <p:sp>
            <p:nvSpPr>
              <p:cNvPr id="6" name="Shape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582450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092698" y="452897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7. ESP8266 </a:t>
            </a:r>
            <a:r>
              <a:rPr lang="en-US" sz="1400" dirty="0" err="1" smtClean="0">
                <a:solidFill>
                  <a:schemeClr val="bg2"/>
                </a:solidFill>
              </a:rPr>
              <a:t>WiFi</a:t>
            </a:r>
            <a:r>
              <a:rPr lang="en-US" sz="1400" dirty="0" smtClean="0">
                <a:solidFill>
                  <a:schemeClr val="bg2"/>
                </a:solidFill>
              </a:rPr>
              <a:t> module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40"/>
            <a:ext cx="9144000" cy="148129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33239" y="372216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8. </a:t>
            </a:r>
            <a:r>
              <a:rPr lang="en-US" sz="1400" dirty="0" smtClean="0">
                <a:solidFill>
                  <a:schemeClr val="bg2"/>
                </a:solidFill>
              </a:rPr>
              <a:t>Communication protocol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Embedded Software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 data from sensor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Calculate normalized values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Concatenating data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into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Sending data to host computer</a:t>
            </a:r>
          </a:p>
        </p:txBody>
      </p:sp>
    </p:spTree>
    <p:extLst>
      <p:ext uri="{BB962C8B-B14F-4D97-AF65-F5344CB8AC3E}">
        <p14:creationId xmlns:p14="http://schemas.microsoft.com/office/powerpoint/2010/main" val="29545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acquisition software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 a server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Read data from received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Visualize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 Store data into CSV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031" y="2110962"/>
            <a:ext cx="2837996" cy="2271101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5784031" y="4382063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9. </a:t>
            </a:r>
            <a:r>
              <a:rPr lang="en-US" sz="1400" dirty="0" smtClean="0">
                <a:solidFill>
                  <a:schemeClr val="bg2"/>
                </a:solidFill>
              </a:rPr>
              <a:t>Data acquisition software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9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 software: MATLAB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Reading data from CSV file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Load data to MATLAB array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Plotting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Analyze data with provided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3" y="1938559"/>
            <a:ext cx="2912283" cy="2622709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5880557" y="45612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10. Data analysis software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6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SYSTEM INTEGRATION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56" y="1657350"/>
            <a:ext cx="2090457" cy="2348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66" y="1922616"/>
            <a:ext cx="2610499" cy="1818296"/>
          </a:xfrm>
          <a:prstGeom prst="rect">
            <a:avLst/>
          </a:prstGeom>
        </p:spPr>
      </p:pic>
      <p:sp>
        <p:nvSpPr>
          <p:cNvPr id="11" name="Text Placeholder 1"/>
          <p:cNvSpPr txBox="1">
            <a:spLocks/>
          </p:cNvSpPr>
          <p:nvPr/>
        </p:nvSpPr>
        <p:spPr>
          <a:xfrm>
            <a:off x="1121952" y="4012950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11. </a:t>
            </a:r>
            <a:r>
              <a:rPr lang="en-US" sz="1400" dirty="0" smtClean="0">
                <a:solidFill>
                  <a:schemeClr val="bg2"/>
                </a:solidFill>
              </a:rPr>
              <a:t>Wiring schematic of MPU-6050 [6]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12" name="Text Placeholder 1"/>
          <p:cNvSpPr txBox="1">
            <a:spLocks/>
          </p:cNvSpPr>
          <p:nvPr/>
        </p:nvSpPr>
        <p:spPr>
          <a:xfrm>
            <a:off x="5240652" y="400617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12. Printed Circuit Board Design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7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EXPERIMENTS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14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5 volunteers were asked to perform different movements: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standing up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sit down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walking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lying on the bed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going up/down stair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jumping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different fall tests: </a:t>
            </a:r>
            <a:r>
              <a:rPr lang="en-US" sz="1600" b="1" i="1" dirty="0" smtClean="0">
                <a:latin typeface="Raleway SemiBold"/>
                <a:ea typeface="Raleway"/>
                <a:cs typeface="Raleway"/>
                <a:sym typeface="Raleway SemiBold"/>
              </a:rPr>
              <a:t>forward, backward, right/left side way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989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12899" y="686400"/>
            <a:ext cx="7373825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Introduction to falls </a:t>
            </a:r>
            <a:endParaRPr sz="30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55625" y="20489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in 3 people with 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025" y="2806920"/>
            <a:ext cx="3426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65+ </a:t>
            </a:r>
            <a:r>
              <a:rPr lang="en-GB" sz="3600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years </a:t>
            </a: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endParaRPr sz="2400"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r>
              <a:rPr lang="en-GB" sz="24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once per </a:t>
            </a: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330055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565120" y="2048920"/>
            <a:ext cx="2152212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Every 19 minutes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53025" y="26481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ONE</a:t>
            </a:r>
            <a:endParaRPr sz="2400" b="1" dirty="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faller dies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98730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459100" y="21235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366450" y="28069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hip fracture</a:t>
            </a:r>
            <a:endParaRPr sz="32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992700" y="2023100"/>
            <a:ext cx="31707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200 falls result in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EXPERIMENT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2010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Detail body information of volunteers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628095"/>
              </p:ext>
            </p:extLst>
          </p:nvPr>
        </p:nvGraphicFramePr>
        <p:xfrm>
          <a:off x="1643550" y="2085975"/>
          <a:ext cx="6096000" cy="21790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2480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SUBJECT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HEIGHT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WEIGHT</a:t>
                      </a:r>
                      <a:r>
                        <a:rPr lang="en-US" sz="1200" baseline="0" dirty="0" smtClean="0"/>
                        <a:t> (KG)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GENDER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167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55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179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71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S3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90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178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65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S5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75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Male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93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46" y="1379815"/>
            <a:ext cx="3841904" cy="28814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9" y="1379815"/>
            <a:ext cx="3841902" cy="2881427"/>
          </a:xfrm>
          <a:prstGeom prst="rect">
            <a:avLst/>
          </a:prstGeom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129160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13. S1 falls forward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07830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14. S4 falls right </a:t>
            </a:r>
            <a:r>
              <a:rPr lang="en-US" sz="1400" dirty="0" smtClean="0">
                <a:solidFill>
                  <a:schemeClr val="bg2"/>
                </a:solidFill>
              </a:rPr>
              <a:t>side way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813094" y="426124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15. Walking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80729" y="4255882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16. Running 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406" y="1372674"/>
            <a:ext cx="3791896" cy="2843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62" y="1328028"/>
            <a:ext cx="4067175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671148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ANALYSIS</a:t>
            </a:r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755944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17. Sitting down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830735" y="4139803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18. Standing up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0" y="1407318"/>
            <a:ext cx="3643313" cy="2732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177" y="1407318"/>
            <a:ext cx="3667125" cy="275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THRESHOLDS FINDING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768863" y="186420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Lower Fall Threshold for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Accleration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LFT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0.35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Acceleration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Acc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2.75 g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Upper Fall Threshold for Angular Velocity (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UFT</a:t>
            </a:r>
            <a:r>
              <a:rPr lang="en-US" sz="1600" baseline="-25000" dirty="0" err="1" smtClean="0">
                <a:latin typeface="Raleway SemiBold"/>
                <a:ea typeface="Raleway"/>
                <a:cs typeface="Raleway"/>
                <a:sym typeface="Raleway SemiBold"/>
              </a:rPr>
              <a:t>Gyro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): 254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o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17993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0088" y="942975"/>
            <a:ext cx="1793081" cy="8572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35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9" y="0"/>
            <a:ext cx="6531987" cy="514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23988" y="2396894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216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014905"/>
              </p:ext>
            </p:extLst>
          </p:nvPr>
        </p:nvGraphicFramePr>
        <p:xfrm>
          <a:off x="1435893" y="1563345"/>
          <a:ext cx="6096000" cy="88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Accuracy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6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2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2"/>
                          </a:solidFill>
                        </a:rPr>
                        <a:t>8</a:t>
                      </a:r>
                      <a:endParaRPr lang="en-US" b="1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14/20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2"/>
                          </a:solidFill>
                        </a:rPr>
                        <a:t>70%</a:t>
                      </a:r>
                      <a:endParaRPr lang="en-US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 Placeholder 1"/>
          <p:cNvSpPr txBox="1">
            <a:spLocks/>
          </p:cNvSpPr>
          <p:nvPr/>
        </p:nvSpPr>
        <p:spPr>
          <a:xfrm>
            <a:off x="2951804" y="2488751"/>
            <a:ext cx="3452806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20. </a:t>
            </a:r>
            <a:r>
              <a:rPr lang="en-US" sz="1400" dirty="0" smtClean="0">
                <a:solidFill>
                  <a:schemeClr val="bg2"/>
                </a:solidFill>
              </a:rPr>
              <a:t>Experimental results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7" name="Shape 243"/>
          <p:cNvSpPr txBox="1"/>
          <p:nvPr/>
        </p:nvSpPr>
        <p:spPr>
          <a:xfrm>
            <a:off x="1027113" y="288244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detects it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device detects fall, fall does not occur 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True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normal movement, device does not declare a fall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negative: </a:t>
            </a:r>
            <a:r>
              <a:rPr lang="en-US" sz="1600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fall occurs, device does not detect it </a:t>
            </a:r>
            <a:endParaRPr lang="en-US" sz="1600" i="1" dirty="0" smtClean="0">
              <a:latin typeface="Raleway Medium" panose="020B0003030101060003" pitchFamily="34" charset="0"/>
              <a:ea typeface="Raleway"/>
              <a:cs typeface="Raleway"/>
              <a:sym typeface="Raleway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positive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845" y="1516341"/>
            <a:ext cx="3767196" cy="2825397"/>
          </a:xfrm>
          <a:prstGeom prst="rect">
            <a:avLst/>
          </a:prstGeom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2491165" y="4182513"/>
            <a:ext cx="4228868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21. </a:t>
            </a:r>
            <a:r>
              <a:rPr lang="en-US" sz="1400" dirty="0" smtClean="0">
                <a:solidFill>
                  <a:schemeClr val="bg2"/>
                </a:solidFill>
              </a:rPr>
              <a:t>Jumping with strong force on the ground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1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720" y="1492309"/>
            <a:ext cx="4143375" cy="3107531"/>
          </a:xfrm>
          <a:prstGeom prst="rect">
            <a:avLst/>
          </a:prstGeom>
        </p:spPr>
      </p:pic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234848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22. </a:t>
            </a:r>
            <a:r>
              <a:rPr lang="en-US" sz="1400" dirty="0" smtClean="0">
                <a:solidFill>
                  <a:schemeClr val="bg2"/>
                </a:solidFill>
              </a:rPr>
              <a:t>Delay of normalized </a:t>
            </a:r>
            <a:r>
              <a:rPr lang="en-US" sz="1400" dirty="0" err="1" smtClean="0">
                <a:solidFill>
                  <a:schemeClr val="bg2"/>
                </a:solidFill>
              </a:rPr>
              <a:t>acceration</a:t>
            </a:r>
            <a:r>
              <a:rPr lang="en-US" sz="1400" dirty="0" smtClean="0">
                <a:solidFill>
                  <a:schemeClr val="bg2"/>
                </a:solidFill>
              </a:rPr>
              <a:t> cause false negative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9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Causes of a fall</a:t>
            </a:r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800" y="876300"/>
            <a:ext cx="2872476" cy="19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90450"/>
            <a:ext cx="2872475" cy="191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4143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Cognitive Impairment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Postural control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Cardiovascular problem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Extrinsic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Dim lighting or glare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Bad staircase design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RESULTS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sp>
        <p:nvSpPr>
          <p:cNvPr id="7" name="Shape 243"/>
          <p:cNvSpPr txBox="1"/>
          <p:nvPr/>
        </p:nvSpPr>
        <p:spPr>
          <a:xfrm>
            <a:off x="827088" y="1289390"/>
            <a:ext cx="2010944" cy="632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ingdings" panose="05000000000000000000" pitchFamily="2" charset="2"/>
              <a:buChar char="§"/>
            </a:pPr>
            <a:r>
              <a:rPr lang="en-US" sz="1600" i="1" dirty="0" smtClean="0">
                <a:latin typeface="Raleway Medium" panose="020B0003030101060003" pitchFamily="34" charset="0"/>
                <a:ea typeface="Raleway"/>
                <a:cs typeface="Raleway"/>
                <a:sym typeface="Raleway SemiBold"/>
              </a:rPr>
              <a:t>False Negative</a:t>
            </a: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413442" y="4537684"/>
            <a:ext cx="5558671" cy="424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23. </a:t>
            </a:r>
            <a:r>
              <a:rPr lang="en-US" sz="1400" dirty="0" smtClean="0">
                <a:solidFill>
                  <a:schemeClr val="bg2"/>
                </a:solidFill>
              </a:rPr>
              <a:t>Fall happens, acceleration does not fall below </a:t>
            </a:r>
            <a:r>
              <a:rPr lang="en-US" sz="1400" dirty="0" err="1" smtClean="0">
                <a:solidFill>
                  <a:schemeClr val="bg2"/>
                </a:solidFill>
              </a:rPr>
              <a:t>LFT</a:t>
            </a:r>
            <a:r>
              <a:rPr lang="en-US" sz="1400" baseline="-25000" dirty="0" err="1" smtClean="0">
                <a:solidFill>
                  <a:schemeClr val="bg2"/>
                </a:solidFill>
              </a:rPr>
              <a:t>Acc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70" y="1367900"/>
            <a:ext cx="4303445" cy="32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7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SUMMARY</a:t>
            </a:r>
            <a:endParaRPr dirty="0"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9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Studying about falls and their consequence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Developing a fall detection network to detect a fall and inform the caregivers on-time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Collecting data of different movements and falls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Choosing thresholds </a:t>
            </a:r>
          </a:p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Testing the robustness of the network	</a:t>
            </a:r>
          </a:p>
        </p:txBody>
      </p:sp>
    </p:spTree>
    <p:extLst>
      <p:ext uri="{BB962C8B-B14F-4D97-AF65-F5344CB8AC3E}">
        <p14:creationId xmlns:p14="http://schemas.microsoft.com/office/powerpoint/2010/main" val="48126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686450" y="74738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FURTHER DEVELOPMENT</a:t>
            </a:r>
            <a:endParaRPr sz="1000" dirty="0"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25" name="Shape 243"/>
          <p:cNvSpPr txBox="1"/>
          <p:nvPr/>
        </p:nvSpPr>
        <p:spPr>
          <a:xfrm>
            <a:off x="761719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73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Adaptive threshold method</a:t>
            </a:r>
          </a:p>
          <a:p>
            <a:pPr marL="101600" lvl="3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→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    Improve the accuracy of the system</a:t>
            </a:r>
          </a:p>
          <a:p>
            <a:pPr marL="387350" lvl="3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Mobile platform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and more convenient to use</a:t>
            </a:r>
          </a:p>
          <a:p>
            <a:pPr marL="101600" lvl="6">
              <a:lnSpc>
                <a:spcPct val="150000"/>
              </a:lnSpc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→     Easier charging with mobile phone</a:t>
            </a:r>
          </a:p>
          <a:p>
            <a:pPr marL="387350" lvl="6" indent="-285750">
              <a:lnSpc>
                <a:spcPct val="150000"/>
              </a:lnSpc>
              <a:buSzPts val="2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Improve the reliability of system with data collected on different people with different physical conditions. 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763625" y="728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786050" y="1403225"/>
            <a:ext cx="779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GB" sz="1100" dirty="0" smtClean="0"/>
              <a:t>[1] </a:t>
            </a:r>
            <a:r>
              <a:rPr lang="en-US" sz="1200" dirty="0" smtClean="0"/>
              <a:t>How </a:t>
            </a:r>
            <a:r>
              <a:rPr lang="en-US" sz="1200" dirty="0"/>
              <a:t>medical alert systems can help </a:t>
            </a:r>
            <a:r>
              <a:rPr lang="en-US" sz="1200" dirty="0" err="1"/>
              <a:t>alzheimers</a:t>
            </a:r>
            <a:r>
              <a:rPr lang="en-US" sz="1200" dirty="0"/>
              <a:t> &amp; dementia patients." [Online]. Available</a:t>
            </a:r>
            <a:r>
              <a:rPr lang="en-US" sz="1200" dirty="0" smtClean="0"/>
              <a:t>: http</a:t>
            </a:r>
            <a:r>
              <a:rPr lang="en-US" sz="1200" dirty="0"/>
              <a:t>://</a:t>
            </a:r>
            <a:r>
              <a:rPr lang="en-US" sz="1200" dirty="0" smtClean="0"/>
              <a:t>medicalalertsystemshq.com/guides/how-medical-alert-systems-can-help-alzheimers-dementia-patients.html 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[2] </a:t>
            </a:r>
            <a:r>
              <a:rPr lang="fr-FR" sz="1200" dirty="0"/>
              <a:t>[Online]. </a:t>
            </a:r>
            <a:r>
              <a:rPr lang="fr-FR" sz="1200" dirty="0" err="1"/>
              <a:t>Available</a:t>
            </a:r>
            <a:r>
              <a:rPr lang="fr-FR" sz="1200" dirty="0"/>
              <a:t>: https://</a:t>
            </a:r>
            <a:r>
              <a:rPr lang="fr-FR" sz="1200" dirty="0" smtClean="0"/>
              <a:t>www.mobilehelp.com/medical-alert-systems/mobilehelp-solo</a:t>
            </a:r>
            <a:r>
              <a:rPr lang="fr-FR" sz="1200" dirty="0"/>
              <a:t>/</a:t>
            </a:r>
            <a:r>
              <a:rPr lang="fr-FR" sz="1200" dirty="0"/>
              <a:t> </a:t>
            </a:r>
            <a:endParaRPr lang="fr-FR" sz="1200" dirty="0" smtClean="0"/>
          </a:p>
          <a:p>
            <a:pPr lvl="0">
              <a:lnSpc>
                <a:spcPct val="150000"/>
              </a:lnSpc>
            </a:pPr>
            <a:r>
              <a:rPr lang="fr-FR" sz="1200" dirty="0" smtClean="0"/>
              <a:t>[3] </a:t>
            </a:r>
            <a:r>
              <a:rPr lang="en-US" sz="1200" dirty="0"/>
              <a:t>Q. Li, J. A. </a:t>
            </a:r>
            <a:r>
              <a:rPr lang="en-US" sz="1200" dirty="0" err="1"/>
              <a:t>Stankovic</a:t>
            </a:r>
            <a:r>
              <a:rPr lang="en-US" sz="1200" dirty="0"/>
              <a:t>, M. Hanson, A. Barth, and J. </a:t>
            </a:r>
            <a:r>
              <a:rPr lang="en-US" sz="1200" dirty="0" err="1"/>
              <a:t>Lach</a:t>
            </a:r>
            <a:r>
              <a:rPr lang="en-US" sz="1200" dirty="0"/>
              <a:t>, \Accurate, fast fall </a:t>
            </a:r>
            <a:r>
              <a:rPr lang="en-US" sz="1200" dirty="0" smtClean="0"/>
              <a:t>detection using </a:t>
            </a:r>
            <a:r>
              <a:rPr lang="en-US" sz="1200" dirty="0"/>
              <a:t>gyroscopes and accelerometer-derived posture information," in </a:t>
            </a:r>
            <a:r>
              <a:rPr lang="en-US" sz="1200" i="1" dirty="0"/>
              <a:t>Wearable </a:t>
            </a:r>
            <a:r>
              <a:rPr lang="en-US" sz="1200" i="1" dirty="0" smtClean="0"/>
              <a:t>and Implantable </a:t>
            </a:r>
            <a:r>
              <a:rPr lang="en-US" sz="1200" i="1" dirty="0"/>
              <a:t>Body Sensor Networks</a:t>
            </a:r>
            <a:r>
              <a:rPr lang="en-US" sz="1200" dirty="0"/>
              <a:t>, Berkeley, CA, USA, Jun. 2009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 smtClean="0"/>
              <a:t>[4] </a:t>
            </a:r>
            <a:r>
              <a:rPr lang="en-US" sz="1200" dirty="0"/>
              <a:t>J. </a:t>
            </a:r>
            <a:r>
              <a:rPr lang="en-US" sz="1200" dirty="0" err="1"/>
              <a:t>Tomkun</a:t>
            </a:r>
            <a:r>
              <a:rPr lang="en-US" sz="1200" dirty="0"/>
              <a:t> and B. Nguyen, </a:t>
            </a:r>
            <a:r>
              <a:rPr lang="en-US" sz="1200" dirty="0" smtClean="0"/>
              <a:t>Design </a:t>
            </a:r>
            <a:r>
              <a:rPr lang="en-US" sz="1200" dirty="0"/>
              <a:t>of a Fall Detection and Prevention System for </a:t>
            </a:r>
            <a:r>
              <a:rPr lang="en-US" sz="1200" dirty="0" smtClean="0"/>
              <a:t>the Elderly</a:t>
            </a:r>
            <a:r>
              <a:rPr lang="en-US" sz="1200" dirty="0"/>
              <a:t>," Bachelor Thesis, McMaster University Hamilton, Ontario, Canada, 2010.</a:t>
            </a:r>
            <a:r>
              <a:rPr lang="en-US" sz="1200" dirty="0"/>
              <a:t> </a:t>
            </a:r>
            <a:endParaRPr lang="en-US" sz="1200" dirty="0" smtClean="0"/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[5] MPU-6050 </a:t>
            </a:r>
            <a:r>
              <a:rPr lang="en-US" sz="1200" dirty="0"/>
              <a:t>Accelerometer + Gyro." [Online]. Available: https://</a:t>
            </a:r>
            <a:r>
              <a:rPr lang="en-US" sz="1200" dirty="0" smtClean="0"/>
              <a:t>playground.arduino.cc/Main/MPU-6050 </a:t>
            </a:r>
          </a:p>
          <a:p>
            <a:pPr lvl="0">
              <a:lnSpc>
                <a:spcPct val="150000"/>
              </a:lnSpc>
            </a:pPr>
            <a:r>
              <a:rPr lang="en-US" sz="1200" dirty="0" smtClean="0"/>
              <a:t>[6] Testing </a:t>
            </a:r>
            <a:r>
              <a:rPr lang="en-US" sz="1200" dirty="0"/>
              <a:t>mpu6050 before embarking on project." [Online]. Available: </a:t>
            </a:r>
            <a:r>
              <a:rPr lang="en-US" sz="1200" dirty="0" smtClean="0"/>
              <a:t>https://wifienabler.com/tag/mpu6050</a:t>
            </a:r>
            <a:r>
              <a:rPr lang="en-US" sz="1200" dirty="0"/>
              <a:t>/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 smtClean="0"/>
              <a:t>[7]</a:t>
            </a:r>
            <a:r>
              <a:rPr lang="en-US" sz="1200" dirty="0"/>
              <a:t> Q. T. Huynh, U. D. Nguyen, S. V. Tran, and B. Q. Tran, </a:t>
            </a:r>
            <a:r>
              <a:rPr lang="en-US" sz="1200" dirty="0" smtClean="0"/>
              <a:t>Optimum </a:t>
            </a:r>
            <a:r>
              <a:rPr lang="en-US" sz="1200" dirty="0"/>
              <a:t>location </a:t>
            </a:r>
            <a:r>
              <a:rPr lang="en-US" sz="1200" dirty="0" smtClean="0"/>
              <a:t>for sensors </a:t>
            </a:r>
            <a:r>
              <a:rPr lang="en-US" sz="1200" dirty="0"/>
              <a:t>in fall detection," </a:t>
            </a:r>
            <a:r>
              <a:rPr lang="en-US" sz="1200" i="1" dirty="0"/>
              <a:t>Proceedings of the International Conference on Green </a:t>
            </a:r>
            <a:r>
              <a:rPr lang="en-US" sz="1200" i="1" dirty="0" smtClean="0"/>
              <a:t>and Human </a:t>
            </a:r>
            <a:r>
              <a:rPr lang="en-US" sz="1200" i="1" dirty="0"/>
              <a:t>Information Technology</a:t>
            </a:r>
            <a:r>
              <a:rPr lang="en-US" sz="1200" dirty="0"/>
              <a:t>, 2013</a:t>
            </a:r>
            <a:r>
              <a:rPr lang="en-US" sz="1200" dirty="0"/>
              <a:t> </a:t>
            </a:r>
            <a:br>
              <a:rPr lang="en-US" sz="1200" dirty="0"/>
            </a:br>
            <a:endParaRPr lang="en-US" sz="1200" dirty="0" smtClean="0"/>
          </a:p>
          <a:p>
            <a:pPr lvl="0">
              <a:lnSpc>
                <a:spcPct val="115000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endParaRPr lang="fr-FR" sz="1200" dirty="0" smtClean="0"/>
          </a:p>
          <a:p>
            <a:pPr lvl="0">
              <a:lnSpc>
                <a:spcPct val="115000"/>
              </a:lnSpc>
            </a:pPr>
            <a:r>
              <a:rPr lang="fr-FR" sz="1200" dirty="0"/>
              <a:t/>
            </a:r>
            <a:br>
              <a:rPr lang="fr-FR" sz="1200" dirty="0"/>
            </a:b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xfrm>
            <a:off x="758025" y="1879662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400" dirty="0">
                <a:solidFill>
                  <a:srgbClr val="000000"/>
                </a:solidFill>
              </a:rPr>
              <a:t>Thank </a:t>
            </a:r>
            <a:r>
              <a:rPr lang="en-GB" sz="4400" dirty="0" smtClean="0">
                <a:solidFill>
                  <a:srgbClr val="000000"/>
                </a:solidFill>
              </a:rPr>
              <a:t>you for your listening.</a:t>
            </a:r>
            <a:endParaRPr sz="4000" dirty="0"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85427" y="1012062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Physical consequences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Hip fractures</a:t>
            </a:r>
          </a:p>
          <a:p>
            <a:pPr marL="1028700" lvl="2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-     A </a:t>
            </a:r>
            <a:r>
              <a:rPr lang="en-US" sz="1600" dirty="0">
                <a:solidFill>
                  <a:srgbClr val="000000"/>
                </a:solidFill>
              </a:rPr>
              <a:t>quarter million hip fractures occur each year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Half of them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800" b="1" dirty="0" smtClean="0">
                <a:solidFill>
                  <a:srgbClr val="000000"/>
                </a:solidFill>
              </a:rPr>
              <a:t>$3 billions </a:t>
            </a:r>
            <a:r>
              <a:rPr lang="en-US" sz="1600" dirty="0" smtClean="0">
                <a:solidFill>
                  <a:srgbClr val="000000"/>
                </a:solidFill>
              </a:rPr>
              <a:t>for </a:t>
            </a:r>
            <a:r>
              <a:rPr lang="en-US" sz="1600" dirty="0">
                <a:solidFill>
                  <a:srgbClr val="000000"/>
                </a:solidFill>
              </a:rPr>
              <a:t>medical </a:t>
            </a:r>
            <a:r>
              <a:rPr lang="en-US" sz="1600" dirty="0" smtClean="0">
                <a:solidFill>
                  <a:srgbClr val="000000"/>
                </a:solidFill>
              </a:rPr>
              <a:t>treatment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Head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</a:t>
            </a:r>
            <a:r>
              <a:rPr lang="en-US" sz="1800" b="1" dirty="0" smtClean="0">
                <a:solidFill>
                  <a:srgbClr val="000000"/>
                </a:solidFill>
              </a:rPr>
              <a:t>10 – 15% </a:t>
            </a:r>
            <a:r>
              <a:rPr lang="en-US" sz="1600" dirty="0" smtClean="0">
                <a:solidFill>
                  <a:srgbClr val="000000"/>
                </a:solidFill>
              </a:rPr>
              <a:t>admission to the hospital because of head injuries caused by falls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Death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 </a:t>
            </a:r>
            <a:r>
              <a:rPr lang="en-US" sz="1800" b="1" dirty="0" smtClean="0">
                <a:solidFill>
                  <a:srgbClr val="000000"/>
                </a:solidFill>
              </a:rPr>
              <a:t>36.8 / 100 000 </a:t>
            </a:r>
            <a:r>
              <a:rPr lang="en-US" sz="1600" dirty="0" smtClean="0">
                <a:solidFill>
                  <a:srgbClr val="000000"/>
                </a:solidFill>
              </a:rPr>
              <a:t>people die every year because of falls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29922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Psychological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Fear of falling again prevents them from their daily activity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Stop going out or physical activities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Increase the risk of falling because of </a:t>
            </a:r>
            <a:r>
              <a:rPr lang="en-US" sz="1600" b="1" i="1" dirty="0" smtClean="0">
                <a:solidFill>
                  <a:srgbClr val="000000"/>
                </a:solidFill>
              </a:rPr>
              <a:t>physical function attenuation</a:t>
            </a:r>
            <a:endParaRPr lang="en-US" sz="1600" b="1" i="1" dirty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ight Arrow 1"/>
          <p:cNvSpPr/>
          <p:nvPr/>
        </p:nvSpPr>
        <p:spPr>
          <a:xfrm>
            <a:off x="885826" y="3600451"/>
            <a:ext cx="257175" cy="2286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33012" y="1034907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Other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Dependency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Some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Need long-term nursing care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Hospital admission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 </a:t>
            </a:r>
            <a:r>
              <a:rPr lang="en-US" sz="1600" dirty="0" smtClean="0">
                <a:solidFill>
                  <a:srgbClr val="000000"/>
                </a:solidFill>
              </a:rPr>
              <a:t>  -     In England (1998), </a:t>
            </a:r>
            <a:r>
              <a:rPr lang="en-US" sz="1800" b="1" dirty="0" smtClean="0">
                <a:solidFill>
                  <a:srgbClr val="000000"/>
                </a:solidFill>
                <a:latin typeface="Lato" panose="020F0502020204030203" pitchFamily="34" charset="0"/>
              </a:rPr>
              <a:t>200 000 </a:t>
            </a:r>
            <a:r>
              <a:rPr lang="en-US" sz="1600" dirty="0" smtClean="0">
                <a:solidFill>
                  <a:srgbClr val="000000"/>
                </a:solidFill>
              </a:rPr>
              <a:t>people of 65+ are treated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Economic burden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In U.S. (2015), </a:t>
            </a:r>
            <a:r>
              <a:rPr lang="en-US" sz="1800" b="1" dirty="0" smtClean="0">
                <a:solidFill>
                  <a:srgbClr val="000000"/>
                </a:solidFill>
              </a:rPr>
              <a:t>$50 billion </a:t>
            </a:r>
            <a:r>
              <a:rPr lang="en-US" sz="1600" dirty="0" smtClean="0">
                <a:solidFill>
                  <a:srgbClr val="000000"/>
                </a:solidFill>
              </a:rPr>
              <a:t>being used for fall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	   -     Expected to reach </a:t>
            </a:r>
            <a:r>
              <a:rPr lang="en-US" sz="1800" b="1" dirty="0" smtClean="0">
                <a:solidFill>
                  <a:srgbClr val="000000"/>
                </a:solidFill>
              </a:rPr>
              <a:t>$67.7 billion </a:t>
            </a:r>
            <a:r>
              <a:rPr lang="en-US" sz="1600" dirty="0" smtClean="0">
                <a:solidFill>
                  <a:srgbClr val="000000"/>
                </a:solidFill>
              </a:rPr>
              <a:t>by 2020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6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2" y="2796938"/>
            <a:ext cx="3810000" cy="1762125"/>
          </a:xfrm>
          <a:prstGeom prst="rect">
            <a:avLst/>
          </a:prstGeom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 Including one base station &amp; one neck pendant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</a:rPr>
              <a:t>When detecting a fall, pendant send signal to base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If the patient actually needs help, not press button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contact with monitoring center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$44.95 / month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966302" y="4560756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1. Medical </a:t>
            </a:r>
            <a:r>
              <a:rPr lang="en-US" sz="1400" dirty="0" err="1" smtClean="0">
                <a:solidFill>
                  <a:schemeClr val="bg2"/>
                </a:solidFill>
              </a:rPr>
              <a:t>Guadian</a:t>
            </a:r>
            <a:r>
              <a:rPr lang="en-US" sz="1400" dirty="0" smtClean="0">
                <a:solidFill>
                  <a:schemeClr val="bg2"/>
                </a:solidFill>
              </a:rPr>
              <a:t> Fall Alert </a:t>
            </a:r>
            <a:r>
              <a:rPr lang="en-US" sz="1400" dirty="0" smtClean="0">
                <a:solidFill>
                  <a:schemeClr val="bg2"/>
                </a:solidFill>
              </a:rPr>
              <a:t>System [1]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Detect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Monitoring heart rate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Sleep/wake pattern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rgbClr val="FF0000"/>
                </a:solidFill>
              </a:rPr>
              <a:t>-	Location of patient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chemeClr val="bg2"/>
                </a:solidFill>
              </a:rPr>
              <a:t>-	</a:t>
            </a:r>
            <a:r>
              <a:rPr lang="en-US" sz="1600" dirty="0" smtClean="0">
                <a:solidFill>
                  <a:schemeClr val="bg2"/>
                </a:solidFill>
              </a:rPr>
              <a:t>Cellular network</a:t>
            </a:r>
            <a:endParaRPr lang="en-US" sz="1600" i="1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$41.95 / month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99650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2. </a:t>
            </a:r>
            <a:r>
              <a:rPr lang="en-US" sz="1400" dirty="0" err="1" smtClean="0">
                <a:solidFill>
                  <a:schemeClr val="bg2"/>
                </a:solidFill>
              </a:rPr>
              <a:t>myHalo</a:t>
            </a:r>
            <a:r>
              <a:rPr lang="en-US" sz="1400" dirty="0" smtClean="0">
                <a:solidFill>
                  <a:schemeClr val="bg2"/>
                </a:solidFill>
              </a:rPr>
              <a:t> Medical Alert </a:t>
            </a:r>
            <a:r>
              <a:rPr lang="en-US" sz="1400" dirty="0" smtClean="0">
                <a:solidFill>
                  <a:schemeClr val="bg2"/>
                </a:solidFill>
              </a:rPr>
              <a:t>System [2]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86" y="2145550"/>
            <a:ext cx="3316411" cy="22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820</Words>
  <Application>Microsoft Office PowerPoint</Application>
  <PresentationFormat>On-screen Show (16:9)</PresentationFormat>
  <Paragraphs>360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Wingdings</vt:lpstr>
      <vt:lpstr>Arial</vt:lpstr>
      <vt:lpstr>Raleway Medium</vt:lpstr>
      <vt:lpstr>Cambria Math</vt:lpstr>
      <vt:lpstr>Raleway</vt:lpstr>
      <vt:lpstr>Raleway SemiBold</vt:lpstr>
      <vt:lpstr>Lato</vt:lpstr>
      <vt:lpstr>Streamline</vt:lpstr>
      <vt:lpstr>PowerPoint Presentation</vt:lpstr>
      <vt:lpstr>AGENDA</vt:lpstr>
      <vt:lpstr>Introduction to falls </vt:lpstr>
      <vt:lpstr>Causes of a fall</vt:lpstr>
      <vt:lpstr>Consequences of falls</vt:lpstr>
      <vt:lpstr>Consequences of falls</vt:lpstr>
      <vt:lpstr>Consequences of falls</vt:lpstr>
      <vt:lpstr>Literature Review</vt:lpstr>
      <vt:lpstr>Literature Review</vt:lpstr>
      <vt:lpstr>Literature Review</vt:lpstr>
      <vt:lpstr>Literature Review</vt:lpstr>
      <vt:lpstr>Project objective</vt:lpstr>
      <vt:lpstr>Methodology &amp; Algorithm </vt:lpstr>
      <vt:lpstr>Algorithm </vt:lpstr>
      <vt:lpstr>Algorithm </vt:lpstr>
      <vt:lpstr>Algorithm </vt:lpstr>
      <vt:lpstr>SYSTEM OVERVIEW</vt:lpstr>
      <vt:lpstr>SENSORS</vt:lpstr>
      <vt:lpstr>DATA FUSION</vt:lpstr>
      <vt:lpstr>MICRO-CONTROLER</vt:lpstr>
      <vt:lpstr>POWER SUPPLY </vt:lpstr>
      <vt:lpstr>COMMUNICATION</vt:lpstr>
      <vt:lpstr>COMMUNICATION</vt:lpstr>
      <vt:lpstr>SOFTWARE</vt:lpstr>
      <vt:lpstr>SOFTWARE</vt:lpstr>
      <vt:lpstr>SOFTWARE</vt:lpstr>
      <vt:lpstr>SYSTEM INTEGRATION</vt:lpstr>
      <vt:lpstr>EXPERIMENTS</vt:lpstr>
      <vt:lpstr>EXPERIMENT</vt:lpstr>
      <vt:lpstr>EXPERIMENT</vt:lpstr>
      <vt:lpstr>DATA ANALYSIS</vt:lpstr>
      <vt:lpstr>DATA ANALYSIS</vt:lpstr>
      <vt:lpstr>DATA ANALYSIS</vt:lpstr>
      <vt:lpstr>THRESHOLDS FINDING</vt:lpstr>
      <vt:lpstr>PowerPoint Presentation</vt:lpstr>
      <vt:lpstr>RESULTS</vt:lpstr>
      <vt:lpstr>RESULTS</vt:lpstr>
      <vt:lpstr>RESULTS</vt:lpstr>
      <vt:lpstr>RESULTS</vt:lpstr>
      <vt:lpstr>RESULTS</vt:lpstr>
      <vt:lpstr>SUMMARY</vt:lpstr>
      <vt:lpstr>FURTHER DEVELOPMENT</vt:lpstr>
      <vt:lpstr>Reference</vt:lpstr>
      <vt:lpstr>Thank you for your listening.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Wireless Fall Detection Network Prototype using MEMS sensors</dc:title>
  <cp:lastModifiedBy>Minh Khang</cp:lastModifiedBy>
  <cp:revision>62</cp:revision>
  <dcterms:modified xsi:type="dcterms:W3CDTF">2018-09-18T09:30:12Z</dcterms:modified>
</cp:coreProperties>
</file>